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7" r:id="rId5"/>
    <p:sldId id="258" r:id="rId6"/>
    <p:sldId id="267" r:id="rId7"/>
    <p:sldId id="268" r:id="rId8"/>
    <p:sldId id="266" r:id="rId9"/>
    <p:sldId id="270" r:id="rId10"/>
    <p:sldId id="272" r:id="rId11"/>
    <p:sldId id="273" r:id="rId12"/>
    <p:sldId id="274" r:id="rId13"/>
    <p:sldId id="269" r:id="rId14"/>
    <p:sldId id="275" r:id="rId15"/>
    <p:sldId id="276" r:id="rId16"/>
    <p:sldId id="264" r:id="rId17"/>
  </p:sldIdLst>
  <p:sldSz cx="9144000" cy="5143500" type="screen16x9"/>
  <p:notesSz cx="6858000" cy="9144000"/>
  <p:defaultTextStyle>
    <a:defPPr>
      <a:defRPr lang="cs-CZ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B8"/>
    <a:srgbClr val="E42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/>
    <p:restoredTop sz="92900"/>
  </p:normalViewPr>
  <p:slideViewPr>
    <p:cSldViewPr snapToGrid="0" snapToObjects="1">
      <p:cViewPr varScale="1">
        <p:scale>
          <a:sx n="153" d="100"/>
          <a:sy n="153" d="100"/>
        </p:scale>
        <p:origin x="25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B4E47-64AA-B842-B101-E0708D28CDE1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B474-A030-2E40-8DD5-9548FB4F05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44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0B474-A030-2E40-8DD5-9548FB4F053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11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0B474-A030-2E40-8DD5-9548FB4F053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00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0B474-A030-2E40-8DD5-9548FB4F053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18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0B474-A030-2E40-8DD5-9548FB4F053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361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0B474-A030-2E40-8DD5-9548FB4F053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43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0B474-A030-2E40-8DD5-9548FB4F053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51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F11B7-9B02-B34E-88B0-04795F868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8DE8C0-381F-924D-B05B-7FDF102AF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F6AD0D-568C-BD40-9621-92DE023A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510EC-F325-E84A-92FA-CEB92212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E5B92C-F33C-4247-A342-6246D8BA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43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C90B9-3672-5548-838C-71FF842B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587CCB-62CD-834E-8F3D-3011E3374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3188C6-2636-684C-AE07-CA393422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858DC2-71EF-A349-810A-822E1BFF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02DCE5-B5DA-1A40-A33B-994C762F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29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5D745BF-1758-AF4B-900E-754247777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7D6F81-F901-904D-96CF-C88C2762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D09663-10A8-AA47-8CCB-203ECBAD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727A3D-DFBF-854B-B2B7-7B0904D6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32D8A-1BF7-1F4A-AE5B-87720C74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8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3B7B4-27B1-0B47-AF83-8465A12A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BF278-145D-DF41-BFE6-F5E9DF6B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7D1DF9-7F5D-254E-8F9C-FDDD4D06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2556FC-0A7A-CF42-9EBB-E165F0AE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6795F6-476D-2040-9D84-D0B9AF68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1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8ADE8-1B78-6245-8086-A085E94D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3A374-0C4E-C349-9F3E-EDB68B793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D2B062-81EB-A748-AE10-3D974D21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8E8DF5-F049-D243-8643-8D4B3F3C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11E17D-5375-E940-81C4-6F1170B5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59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FE6D7-DED3-9F4E-A727-91CFFAE2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70C57-C4FA-3342-99A4-7E75CD9A2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7BE7F3-2553-3A48-9DC5-47797A4A7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9B532A-47DC-5547-A784-1C59E299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52F2D0-4FC3-A04B-B11B-8AED4A14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2FF07-8694-584F-913C-90A24356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3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BDA9-24E3-8D4E-90DD-EDBFA492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A0016F-57D4-3645-81C7-F8BAC946C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8A770D-C353-7849-9465-59A9CE544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C7B4A1-7E77-5941-B79D-EA0B9E4F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CC45E5B-B8DF-7743-AFF4-C032A7B44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049B95-7104-4044-9944-4D1346C5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657C5F-5BCB-4949-9468-2781B205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18F8530-4BCD-9540-BB42-592BFCA7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1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E1C6B-5A64-F844-A484-AB0A24D0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CAC351-F23F-884E-9713-03AD8ADD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E7FC85-9E6C-6243-B942-6A30B36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481D49-26FE-0F40-A43D-BBEBE2B4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05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1B9FA0-336B-1442-A645-4699375A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761F6F-8B82-324A-A2F3-E53C481D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090638-1747-2D4A-885F-22E5BE10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44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4DBF0-AE19-8543-ADA8-EC2978F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5D4216-45E1-9644-981C-326E7849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509DBC-3843-A84E-83EC-C2ACAC626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D3CA67-B970-A04F-A916-C55EB3FA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F585AB-7A1C-2A4B-8513-BE6517F4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30E7CA-E157-8948-8A7D-7AE670CF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05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7CE5B-D0DF-1740-9D9B-6862B232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A43767-ACFB-3840-9D14-52368F611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F6464D-411B-554F-8EC8-C7730D082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79433D-D46F-5E40-8372-3F4C2767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0E1743-AF5D-B247-9D30-09A5227F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300C1F-928F-EE4A-A496-74DA01FA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35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B6E61B2-C419-C44C-BD58-E4A2B88A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30C549-AC6F-214F-9942-946F438B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F1E7FC-620D-6F46-8558-18D8A6D85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6B4C-CDCC-BB47-8E5A-8FCDE3875FFC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B5D89-42DD-624C-AC2B-DEB50359A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B03EBA-E9C7-7644-B777-03B0EEAE2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6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oloubek@agenturasport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22464" y="-57150"/>
            <a:ext cx="9405257" cy="54700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r>
              <a:rPr lang="cs-CZ" dirty="0">
                <a:solidFill>
                  <a:srgbClr val="0431B8"/>
                </a:solidFill>
              </a:rPr>
              <a:t>	Mgr. Eva Barková</a:t>
            </a:r>
          </a:p>
          <a:p>
            <a:r>
              <a:rPr lang="cs-CZ" dirty="0">
                <a:solidFill>
                  <a:srgbClr val="0431B8"/>
                </a:solidFill>
              </a:rPr>
              <a:t>	Mgr. Vojtěch Holoubek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4021D3-5020-594A-A925-09C3431E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8005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Můj klub 2021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E1096C9-87AB-3D4E-B8D1-2FACCAC90304}"/>
              </a:ext>
            </a:extLst>
          </p:cNvPr>
          <p:cNvSpPr txBox="1"/>
          <p:nvPr/>
        </p:nvSpPr>
        <p:spPr>
          <a:xfrm>
            <a:off x="3573625" y="2104115"/>
            <a:ext cx="86786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itchFamily="2" charset="-18"/>
                <a:cs typeface="Poppins SemiBold" pitchFamily="2" charset="-18"/>
              </a:rPr>
              <a:t>30.9.2020</a:t>
            </a:r>
          </a:p>
        </p:txBody>
      </p:sp>
      <p:pic>
        <p:nvPicPr>
          <p:cNvPr id="1027" name="Picture 3" descr="C:\Users\PC\Dropbox\Work\AG\Identity\Prezentace\Uvodka\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03" y="3651786"/>
            <a:ext cx="2215082" cy="7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5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19D355-356B-44AF-9FB6-0F8A1700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Způsobilé / nezpůsobilé náklady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350D63-A8C2-45D0-BF24-1A11F3F03E36}"/>
              </a:ext>
            </a:extLst>
          </p:cNvPr>
          <p:cNvSpPr txBox="1"/>
          <p:nvPr/>
        </p:nvSpPr>
        <p:spPr>
          <a:xfrm>
            <a:off x="1025718" y="1867827"/>
            <a:ext cx="7281746" cy="3200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Vyplacení</a:t>
            </a:r>
            <a:r>
              <a:rPr lang="en-US" sz="1800" dirty="0"/>
              <a:t> ex-ante ….</a:t>
            </a:r>
            <a:r>
              <a:rPr lang="en-US" sz="1800" dirty="0" err="1"/>
              <a:t>podmínkou</a:t>
            </a:r>
            <a:r>
              <a:rPr lang="en-US" sz="1800" dirty="0"/>
              <a:t> </a:t>
            </a:r>
            <a:r>
              <a:rPr lang="en-US" sz="1800" dirty="0" err="1"/>
              <a:t>vyplacení</a:t>
            </a:r>
            <a:r>
              <a:rPr lang="en-US" sz="1800" dirty="0"/>
              <a:t> </a:t>
            </a:r>
            <a:r>
              <a:rPr lang="en-US" sz="1800" dirty="0" err="1"/>
              <a:t>není</a:t>
            </a:r>
            <a:r>
              <a:rPr lang="en-US" sz="1800" dirty="0"/>
              <a:t> </a:t>
            </a:r>
            <a:r>
              <a:rPr lang="en-US" sz="1800" dirty="0" err="1"/>
              <a:t>vyúčtování</a:t>
            </a:r>
            <a:r>
              <a:rPr lang="en-US" sz="1800" dirty="0"/>
              <a:t> a </a:t>
            </a:r>
            <a:r>
              <a:rPr lang="en-US" sz="1800" dirty="0" err="1"/>
              <a:t>vypořádání</a:t>
            </a:r>
            <a:r>
              <a:rPr lang="en-US" sz="1800" dirty="0"/>
              <a:t> </a:t>
            </a:r>
            <a:r>
              <a:rPr lang="en-US" sz="1800" dirty="0" err="1"/>
              <a:t>minulého</a:t>
            </a:r>
            <a:r>
              <a:rPr lang="en-US" sz="1800" dirty="0"/>
              <a:t> </a:t>
            </a:r>
            <a:r>
              <a:rPr lang="en-US" sz="1800" dirty="0" err="1"/>
              <a:t>roku</a:t>
            </a:r>
            <a:endParaRPr lang="en-US" sz="18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Náklady</a:t>
            </a:r>
            <a:r>
              <a:rPr lang="en-US" sz="1800" dirty="0"/>
              <a:t> </a:t>
            </a:r>
            <a:r>
              <a:rPr lang="en-US" sz="1800" dirty="0" err="1"/>
              <a:t>hrazené</a:t>
            </a:r>
            <a:r>
              <a:rPr lang="en-US" sz="1800" dirty="0"/>
              <a:t> z </a:t>
            </a:r>
            <a:r>
              <a:rPr lang="en-US" sz="1800" dirty="0" err="1"/>
              <a:t>dotace</a:t>
            </a:r>
            <a:r>
              <a:rPr lang="en-US" sz="1800" dirty="0"/>
              <a:t> </a:t>
            </a:r>
            <a:r>
              <a:rPr lang="en-US" sz="1800" dirty="0" err="1"/>
              <a:t>musí</a:t>
            </a:r>
            <a:r>
              <a:rPr lang="en-US" sz="1800" dirty="0"/>
              <a:t> </a:t>
            </a:r>
            <a:r>
              <a:rPr lang="en-US" sz="1800" dirty="0" err="1"/>
              <a:t>být</a:t>
            </a:r>
            <a:r>
              <a:rPr lang="en-US" sz="1800" dirty="0"/>
              <a:t> </a:t>
            </a:r>
            <a:r>
              <a:rPr lang="en-US" sz="1800" dirty="0" err="1"/>
              <a:t>sledovány</a:t>
            </a:r>
            <a:r>
              <a:rPr lang="en-US" sz="1800" dirty="0"/>
              <a:t> v </a:t>
            </a:r>
            <a:r>
              <a:rPr lang="en-US" sz="1800" dirty="0" err="1"/>
              <a:t>účetnictví</a:t>
            </a:r>
            <a:r>
              <a:rPr lang="en-US" sz="1800" dirty="0"/>
              <a:t> </a:t>
            </a:r>
            <a:r>
              <a:rPr lang="en-US" sz="1800" dirty="0" err="1"/>
              <a:t>odděleně</a:t>
            </a:r>
            <a:endParaRPr lang="en-US" sz="1800" dirty="0"/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Způsobilé</a:t>
            </a:r>
            <a:r>
              <a:rPr lang="en-US" sz="1800" dirty="0"/>
              <a:t> </a:t>
            </a:r>
            <a:r>
              <a:rPr lang="en-US" sz="1800" dirty="0" err="1"/>
              <a:t>náklady</a:t>
            </a:r>
            <a:r>
              <a:rPr lang="en-US" sz="1800" dirty="0"/>
              <a:t> – 9.1 </a:t>
            </a:r>
            <a:r>
              <a:rPr lang="en-US" sz="1800" dirty="0" err="1"/>
              <a:t>výzvy</a:t>
            </a:r>
            <a:endParaRPr lang="en-US" sz="1800" dirty="0"/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Nezpůsobilé</a:t>
            </a:r>
            <a:r>
              <a:rPr lang="en-US" sz="1800" dirty="0"/>
              <a:t> </a:t>
            </a:r>
            <a:r>
              <a:rPr lang="en-US" sz="1800" dirty="0" err="1"/>
              <a:t>náklady</a:t>
            </a:r>
            <a:r>
              <a:rPr lang="en-US" sz="1800" dirty="0"/>
              <a:t> – 9.2 </a:t>
            </a:r>
            <a:r>
              <a:rPr lang="en-US" sz="1800" dirty="0" err="1"/>
              <a:t>výzvy</a:t>
            </a:r>
            <a:endParaRPr lang="en-US" sz="1800" dirty="0"/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r>
              <a:rPr lang="cs-CZ" sz="1800" b="1" dirty="0"/>
              <a:t>	</a:t>
            </a:r>
            <a:r>
              <a:rPr lang="en-US" sz="1800" b="1" dirty="0"/>
              <a:t>- </a:t>
            </a:r>
            <a:r>
              <a:rPr lang="en-US" sz="1800" b="1" dirty="0" err="1"/>
              <a:t>náklady</a:t>
            </a:r>
            <a:r>
              <a:rPr lang="en-US" sz="1800" b="1" dirty="0"/>
              <a:t> </a:t>
            </a:r>
            <a:r>
              <a:rPr lang="en-US" sz="1800" b="1" dirty="0" err="1"/>
              <a:t>související</a:t>
            </a:r>
            <a:r>
              <a:rPr lang="en-US" sz="1800" b="1" dirty="0"/>
              <a:t> s </a:t>
            </a:r>
            <a:r>
              <a:rPr lang="en-US" sz="1800" b="1" dirty="0" err="1"/>
              <a:t>provozem</a:t>
            </a:r>
            <a:r>
              <a:rPr lang="en-US" sz="1800" b="1" dirty="0"/>
              <a:t> a </a:t>
            </a:r>
            <a:r>
              <a:rPr lang="en-US" sz="1800" b="1" dirty="0" err="1"/>
              <a:t>údržbou</a:t>
            </a:r>
            <a:r>
              <a:rPr lang="en-US" sz="1800" b="1" dirty="0"/>
              <a:t> </a:t>
            </a:r>
            <a:r>
              <a:rPr lang="en-US" sz="1800" b="1" dirty="0" err="1"/>
              <a:t>sportovních</a:t>
            </a:r>
            <a:r>
              <a:rPr lang="en-US" sz="1800" b="1" dirty="0"/>
              <a:t> </a:t>
            </a:r>
            <a:r>
              <a:rPr lang="en-US" sz="1800" b="1" dirty="0" err="1"/>
              <a:t>zařízení</a:t>
            </a:r>
            <a:endParaRPr lang="en-US" sz="1800" b="1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Vypořádání</a:t>
            </a:r>
            <a:r>
              <a:rPr lang="en-US" sz="1800" dirty="0"/>
              <a:t> a </a:t>
            </a:r>
            <a:r>
              <a:rPr lang="en-US" sz="1800" dirty="0" err="1"/>
              <a:t>vyúčtování</a:t>
            </a:r>
            <a:r>
              <a:rPr lang="en-US" sz="1800" dirty="0"/>
              <a:t> do 15.2.2022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935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CABFF-5957-403F-A228-D6B6755F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8" y="139261"/>
            <a:ext cx="7886700" cy="632673"/>
          </a:xfrm>
        </p:spPr>
        <p:txBody>
          <a:bodyPr/>
          <a:lstStyle/>
          <a:p>
            <a:r>
              <a:rPr lang="cs-CZ" dirty="0"/>
              <a:t>Proces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154F35-D973-44B4-99A6-CA19DF2B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91" y="771934"/>
            <a:ext cx="7886700" cy="4371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i="1" dirty="0"/>
              <a:t>R – registrace v Rejstříku </a:t>
            </a:r>
          </a:p>
          <a:p>
            <a:pPr marL="0" indent="0">
              <a:buNone/>
            </a:pPr>
            <a:r>
              <a:rPr lang="cs-CZ" sz="1800" i="1" dirty="0">
                <a:solidFill>
                  <a:schemeClr val="accent1"/>
                </a:solidFill>
              </a:rPr>
              <a:t>V – validace (zaslána podepsaná registrace na NSA)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</a:rPr>
              <a:t>0 – evidence / AKTUALIZACE údajů v Rejstříku dle zákona 115/2001 Sb.</a:t>
            </a:r>
          </a:p>
          <a:p>
            <a:pPr marL="0" indent="0">
              <a:buNone/>
            </a:pPr>
            <a:r>
              <a:rPr lang="cs-CZ" sz="1800" dirty="0"/>
              <a:t>1 – podání žádosti v Rejstříku</a:t>
            </a:r>
          </a:p>
          <a:p>
            <a:pPr marL="0" indent="0">
              <a:buNone/>
            </a:pPr>
            <a:r>
              <a:rPr lang="cs-CZ" sz="1800" dirty="0"/>
              <a:t>2 – kontrola žádosti </a:t>
            </a:r>
          </a:p>
          <a:p>
            <a:pPr marL="0" indent="0">
              <a:buNone/>
            </a:pPr>
            <a:r>
              <a:rPr lang="cs-CZ" sz="1800" dirty="0"/>
              <a:t>3 – (výzva k odstranění „odstranitelných“ vad)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4 – podmínky k podpisu</a:t>
            </a:r>
          </a:p>
          <a:p>
            <a:pPr marL="0" indent="0">
              <a:buNone/>
            </a:pPr>
            <a:r>
              <a:rPr lang="cs-CZ" sz="1800" dirty="0"/>
              <a:t>5 – </a:t>
            </a:r>
            <a:r>
              <a:rPr lang="cs-CZ" sz="1800" dirty="0">
                <a:solidFill>
                  <a:schemeClr val="accent1"/>
                </a:solidFill>
              </a:rPr>
              <a:t>podmínky s ověřeným podpisem statutára zaslat na NSA</a:t>
            </a:r>
          </a:p>
          <a:p>
            <a:pPr marL="0" indent="0">
              <a:buNone/>
            </a:pPr>
            <a:r>
              <a:rPr lang="cs-CZ" sz="1800" dirty="0"/>
              <a:t>6 – Rozhodnutí o poskytnutí dotace zasláno na žadatele</a:t>
            </a:r>
          </a:p>
          <a:p>
            <a:pPr marL="0" indent="0">
              <a:buNone/>
            </a:pPr>
            <a:r>
              <a:rPr lang="cs-CZ" sz="1800" dirty="0"/>
              <a:t>7 – </a:t>
            </a:r>
            <a:r>
              <a:rPr lang="cs-CZ" sz="1800" dirty="0">
                <a:solidFill>
                  <a:schemeClr val="accent1"/>
                </a:solidFill>
              </a:rPr>
              <a:t>potvrzení o doručení Rozhodnutí zaslat na NSA</a:t>
            </a:r>
          </a:p>
          <a:p>
            <a:pPr marL="0" indent="0">
              <a:buNone/>
            </a:pPr>
            <a:r>
              <a:rPr lang="cs-CZ" sz="1800" dirty="0"/>
              <a:t>8 - vyplacení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6188B22-4D62-4967-AA0C-8AA35E141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59168"/>
              </p:ext>
            </p:extLst>
          </p:nvPr>
        </p:nvGraphicFramePr>
        <p:xfrm>
          <a:off x="392168" y="139261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87743260"/>
                    </a:ext>
                  </a:extLst>
                </a:gridCol>
              </a:tblGrid>
              <a:tr h="515008">
                <a:tc>
                  <a:txBody>
                    <a:bodyPr/>
                    <a:lstStyle/>
                    <a:p>
                      <a:r>
                        <a:rPr lang="cs-CZ" sz="2800" dirty="0"/>
                        <a:t>PROCES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170822"/>
                  </a:ext>
                </a:extLst>
              </a:tr>
            </a:tbl>
          </a:graphicData>
        </a:graphic>
      </p:graphicFrame>
      <p:sp>
        <p:nvSpPr>
          <p:cNvPr id="5" name="Šipka: dolů 4">
            <a:extLst>
              <a:ext uri="{FF2B5EF4-FFF2-40B4-BE49-F238E27FC236}">
                <a16:creationId xmlns:a16="http://schemas.microsoft.com/office/drawing/2014/main" id="{4AA7A9E8-6A21-4B26-8DFB-BED7920BAD77}"/>
              </a:ext>
            </a:extLst>
          </p:cNvPr>
          <p:cNvSpPr/>
          <p:nvPr/>
        </p:nvSpPr>
        <p:spPr>
          <a:xfrm>
            <a:off x="796159" y="2829912"/>
            <a:ext cx="3042744" cy="417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doporučeno</a:t>
            </a:r>
          </a:p>
        </p:txBody>
      </p:sp>
    </p:spTree>
    <p:extLst>
      <p:ext uri="{BB962C8B-B14F-4D97-AF65-F5344CB8AC3E}">
        <p14:creationId xmlns:p14="http://schemas.microsoft.com/office/powerpoint/2010/main" val="139592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22464" y="-57150"/>
            <a:ext cx="9405257" cy="54700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pPr algn="ctr"/>
            <a:endParaRPr lang="cs-CZ" dirty="0">
              <a:solidFill>
                <a:srgbClr val="0431B8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K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ontakty na proškolené pracovníky střešních organizací </a:t>
            </a:r>
          </a:p>
          <a:p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budou umístěny na web NSA k výzvě Můj klub.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rgbClr val="0431B8"/>
                </a:solidFill>
              </a:rPr>
              <a:t>	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4021D3-5020-594A-A925-09C3431E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7318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V rámci navázané spolupráce</a:t>
            </a:r>
            <a:br>
              <a:rPr lang="cs-CZ" sz="31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</a:br>
            <a:r>
              <a:rPr lang="cs-CZ" sz="31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 </a:t>
            </a:r>
            <a:br>
              <a:rPr lang="cs-CZ" sz="31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</a:br>
            <a:r>
              <a:rPr lang="cs-CZ" sz="48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prosíme zaslat údaje </a:t>
            </a:r>
            <a:br>
              <a:rPr lang="cs-CZ" sz="48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</a:br>
            <a:r>
              <a:rPr lang="cs-CZ" sz="48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na kontaktní osobu za střešní organizaci do 1.10.2020</a:t>
            </a:r>
            <a:br>
              <a:rPr lang="cs-CZ" sz="48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</a:br>
            <a:br>
              <a:rPr lang="cs-CZ" sz="48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</a:br>
            <a:r>
              <a:rPr lang="cs-CZ" sz="2200" dirty="0">
                <a:solidFill>
                  <a:srgbClr val="0431B8"/>
                </a:solidFill>
                <a:latin typeface="Poppins SemiBold" pitchFamily="2" charset="-18"/>
                <a:cs typeface="Poppins SemiBold" pitchFamily="2" charset="-18"/>
              </a:rPr>
              <a:t>na adresu </a:t>
            </a:r>
            <a:r>
              <a:rPr lang="cs-CZ" sz="2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holoubek@agenturasport.cz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4800" dirty="0">
              <a:solidFill>
                <a:srgbClr val="0431B8"/>
              </a:solidFill>
              <a:latin typeface="Poppins SemiBold" pitchFamily="2" charset="-18"/>
              <a:cs typeface="Poppins SemiBold" pitchFamily="2" charset="-18"/>
            </a:endParaRPr>
          </a:p>
        </p:txBody>
      </p:sp>
      <p:pic>
        <p:nvPicPr>
          <p:cNvPr id="1027" name="Picture 3" descr="C:\Users\PC\Dropbox\Work\AG\Identity\Prezentace\Uvodka\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13" y="4148399"/>
            <a:ext cx="2215082" cy="7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8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ropbox\Work\AG\Identity\Prezentace\Uvodka\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05" y="3428589"/>
            <a:ext cx="1808532" cy="6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59EF046-21E6-8543-BB47-4A9C3F1C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27" y="1281786"/>
            <a:ext cx="8571621" cy="1728953"/>
          </a:xfrm>
        </p:spPr>
        <p:txBody>
          <a:bodyPr>
            <a:norm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  <a:t>Děkujeme</a:t>
            </a:r>
            <a:br>
              <a:rPr lang="cs-CZ" sz="5000" dirty="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</a:br>
            <a:r>
              <a:rPr lang="cs-CZ" sz="5000" dirty="0">
                <a:solidFill>
                  <a:schemeClr val="bg1"/>
                </a:solidFill>
                <a:latin typeface="Poppins SemiBold" pitchFamily="2" charset="-18"/>
                <a:cs typeface="Poppins SemiBold" pitchFamily="2" charset="-18"/>
              </a:rPr>
              <a:t>za pozornost.</a:t>
            </a:r>
          </a:p>
        </p:txBody>
      </p:sp>
    </p:spTree>
    <p:extLst>
      <p:ext uri="{BB962C8B-B14F-4D97-AF65-F5344CB8AC3E}">
        <p14:creationId xmlns:p14="http://schemas.microsoft.com/office/powerpoint/2010/main" val="362968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0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2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476786"/>
            <a:ext cx="8356656" cy="1861602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Nadpis 4">
            <a:extLst>
              <a:ext uri="{FF2B5EF4-FFF2-40B4-BE49-F238E27FC236}">
                <a16:creationId xmlns:a16="http://schemas.microsoft.com/office/drawing/2014/main" id="{9BD30ECC-36ED-4AC3-A64D-7DEA7374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569853"/>
            <a:ext cx="772989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Můj klub – základní info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5BFEF9-BAB1-4175-A5A6-00AF11A27524}"/>
              </a:ext>
            </a:extLst>
          </p:cNvPr>
          <p:cNvSpPr txBox="1"/>
          <p:nvPr/>
        </p:nvSpPr>
        <p:spPr>
          <a:xfrm>
            <a:off x="3971676" y="1870837"/>
            <a:ext cx="4103647" cy="267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přímá podpora nejmenším článkům sportovního prostředí (TJ/SK)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navazuje na Můj klub 2020 </a:t>
            </a:r>
          </a:p>
          <a:p>
            <a:pPr marL="34290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úprava některých kritérií</a:t>
            </a:r>
          </a:p>
          <a:p>
            <a:pPr marL="34290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/>
              <a:t>úprava vzorce výpočtu / zvýšení „základu“ pro jednotlivé kategorie</a:t>
            </a:r>
          </a:p>
          <a:p>
            <a:pPr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dirty="0">
              <a:effectLst/>
            </a:endParaRPr>
          </a:p>
          <a:p>
            <a:pPr marL="34290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>
                <a:effectLst/>
              </a:rPr>
              <a:t>řijímání žádostí od </a:t>
            </a:r>
            <a:r>
              <a:rPr lang="cs-CZ">
                <a:effectLst/>
              </a:rPr>
              <a:t>22.10 2020 </a:t>
            </a:r>
            <a:r>
              <a:rPr lang="cs-CZ" dirty="0">
                <a:effectLst/>
              </a:rPr>
              <a:t>do 16.11.2020 - &gt; v novém prostředí REJSTŘÍKU</a:t>
            </a:r>
          </a:p>
          <a:p>
            <a:pPr marL="34290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dirty="0">
              <a:effectLst/>
            </a:endParaRP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43B8F0A6-EDE3-D24C-9F01-4A110C93F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58506"/>
              </p:ext>
            </p:extLst>
          </p:nvPr>
        </p:nvGraphicFramePr>
        <p:xfrm>
          <a:off x="1068676" y="1869282"/>
          <a:ext cx="2407334" cy="267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CA02388F-4259-4295-A47F-C311557CC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94" y="2778015"/>
            <a:ext cx="3543482" cy="7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7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BD30ECC-36ED-4AC3-A64D-7DEA7374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Hlavní změny – oproti předchozímu roku došlo: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5BFEF9-BAB1-4175-A5A6-00AF11A27524}"/>
              </a:ext>
            </a:extLst>
          </p:cNvPr>
          <p:cNvSpPr txBox="1"/>
          <p:nvPr/>
        </p:nvSpPr>
        <p:spPr>
          <a:xfrm>
            <a:off x="1025718" y="1867827"/>
            <a:ext cx="7281746" cy="267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>
                <a:effectLst/>
              </a:rPr>
              <a:t>ke </a:t>
            </a:r>
            <a:r>
              <a:rPr lang="cs-CZ" sz="1500" b="1">
                <a:effectLst/>
              </a:rPr>
              <a:t>zrušení hranice 12 sportujících dětí</a:t>
            </a:r>
            <a:r>
              <a:rPr lang="cs-CZ" sz="1500">
                <a:effectLst/>
              </a:rPr>
              <a:t>, aby podpora doputovala opravdu ke všem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>
              <a:effectLst/>
            </a:endParaRPr>
          </a:p>
          <a:p>
            <a:pPr marL="34290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/>
              <a:t>zavedení </a:t>
            </a:r>
            <a:r>
              <a:rPr lang="cs-CZ" sz="1500" b="1"/>
              <a:t>spodní hranice věku 3 let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/>
          </a:p>
          <a:p>
            <a:pPr marL="34290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500" b="1">
                <a:effectLst/>
              </a:rPr>
              <a:t>u nejmenších dětí prvního stupně ZŠ</a:t>
            </a:r>
            <a:r>
              <a:rPr lang="cs-CZ" sz="1500">
                <a:effectLst/>
              </a:rPr>
              <a:t> </a:t>
            </a:r>
            <a:r>
              <a:rPr lang="cs-CZ" sz="1500" b="1">
                <a:effectLst/>
              </a:rPr>
              <a:t>zrušena podmínka účasti v soutěžích k získání vyššího příspěvku </a:t>
            </a:r>
            <a:r>
              <a:rPr lang="cs-CZ" sz="1500">
                <a:effectLst/>
              </a:rPr>
              <a:t>a tento bude poskytnut pouze na základě vyšší četnosti sportování, neboť nechceme podporovat příliš brzkou specializaci, nýbrž všestranný rozvoj pohybových dovedností</a:t>
            </a:r>
            <a:endParaRPr lang="cs-CZ" sz="1500"/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500">
              <a:effectLst/>
            </a:endParaRPr>
          </a:p>
          <a:p>
            <a:pPr marL="342900" lvl="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500">
                <a:effectLst/>
              </a:rPr>
              <a:t>z podpory MŮJ KLUB je </a:t>
            </a:r>
            <a:r>
              <a:rPr lang="cs-CZ" sz="1500" b="1">
                <a:effectLst/>
              </a:rPr>
              <a:t>vyňata možnost uplatnit náklady na provoz a údržbu sportovních zařízení</a:t>
            </a:r>
            <a:r>
              <a:rPr lang="cs-CZ" sz="1500">
                <a:effectLst/>
              </a:rPr>
              <a:t>, neboť pro tu je plánovaná samostatná výzva </a:t>
            </a:r>
          </a:p>
        </p:txBody>
      </p:sp>
    </p:spTree>
    <p:extLst>
      <p:ext uri="{BB962C8B-B14F-4D97-AF65-F5344CB8AC3E}">
        <p14:creationId xmlns:p14="http://schemas.microsoft.com/office/powerpoint/2010/main" val="309965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BD30ECC-36ED-4AC3-A64D-7DEA7374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Podání žádosti – nové prostředí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5BFEF9-BAB1-4175-A5A6-00AF11A27524}"/>
              </a:ext>
            </a:extLst>
          </p:cNvPr>
          <p:cNvSpPr txBox="1"/>
          <p:nvPr/>
        </p:nvSpPr>
        <p:spPr>
          <a:xfrm>
            <a:off x="1025718" y="1867827"/>
            <a:ext cx="7281746" cy="267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>
                <a:effectLst/>
              </a:rPr>
              <a:t>Žádost bude podávána přímo v novém prostředí Rejstříku sportu, který umožní přímé propojení evidovaných údajů o sportovní organizaci a sportovcích s žádostí o dotaci.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/>
              <a:t>Nezbytné mít v Rejstříku správná a úplná data !!!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/>
              <a:t>Do nového prostředí zmigrována registrace a veškeré údaje.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/>
              <a:t>Použitelné pouze validní zápisy.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/>
              <a:t>Základem pro podání dotace budou údaje v rejstříku.</a:t>
            </a:r>
          </a:p>
        </p:txBody>
      </p:sp>
    </p:spTree>
    <p:extLst>
      <p:ext uri="{BB962C8B-B14F-4D97-AF65-F5344CB8AC3E}">
        <p14:creationId xmlns:p14="http://schemas.microsoft.com/office/powerpoint/2010/main" val="317253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675610"/>
            <a:ext cx="569713" cy="428322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474873"/>
            <a:ext cx="361991" cy="414106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477542"/>
            <a:ext cx="3000047" cy="394334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19D355-356B-44AF-9FB6-0F8A1700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736704"/>
            <a:ext cx="2541314" cy="34207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Oprávněný žadatel – sportovní organizace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014226"/>
            <a:ext cx="4991698" cy="3938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58BF96-0955-4F53-ADE6-65927321773C}"/>
              </a:ext>
            </a:extLst>
          </p:cNvPr>
          <p:cNvSpPr txBox="1"/>
          <p:nvPr/>
        </p:nvSpPr>
        <p:spPr>
          <a:xfrm>
            <a:off x="3678040" y="914400"/>
            <a:ext cx="4989994" cy="472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EFFFF"/>
                </a:solidFill>
              </a:rPr>
              <a:t>Spolek, pobočný spolek nebo ústav podle zákona č. 89/2012 Sb., občanský zákoník</a:t>
            </a:r>
          </a:p>
          <a:p>
            <a:pPr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rgbClr val="FEFFFF"/>
              </a:solidFill>
            </a:endParaRPr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EFFFF"/>
                </a:solidFill>
              </a:rPr>
              <a:t>Musí splňovat následující podmínky: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r>
              <a:rPr lang="cs-CZ" dirty="0">
                <a:solidFill>
                  <a:srgbClr val="FEFFFF"/>
                </a:solidFill>
              </a:rPr>
              <a:t>a) hlavním účelem/předmětem činnosti žadatele je 	činnost v oblasti sportu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r>
              <a:rPr lang="cs-CZ" dirty="0">
                <a:solidFill>
                  <a:srgbClr val="FEFFFF"/>
                </a:solidFill>
              </a:rPr>
              <a:t>b) ke dni podání žádosti činnost v oblasti sportu alespoň 2 roky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r>
              <a:rPr lang="cs-CZ" sz="1200" i="1" dirty="0">
                <a:solidFill>
                  <a:srgbClr val="FEFFFF"/>
                </a:solidFill>
              </a:rPr>
              <a:t>(tato podmínka je splněna pokud přímo navazuje na činnost jiné sportovní organizace, přičemž doba výkonu této činnosti dosahuje součtu alespoň dva roky) 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r>
              <a:rPr lang="cs-CZ" dirty="0">
                <a:solidFill>
                  <a:srgbClr val="FEFFFF"/>
                </a:solidFill>
              </a:rPr>
              <a:t>c) je sportovním klubem nebo tělovýchovnou či tělocvičnou jednotou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r>
              <a:rPr lang="cs-CZ" dirty="0">
                <a:solidFill>
                  <a:srgbClr val="FEFFFF"/>
                </a:solidFill>
              </a:rPr>
              <a:t>d) má stanovenu minimální výši členského příspěvku 100 Kč na osobu a rok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endParaRPr lang="cs-CZ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3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DDBFDED-D899-40EC-8F96-7B182B3C8BC7}"/>
              </a:ext>
            </a:extLst>
          </p:cNvPr>
          <p:cNvSpPr txBox="1"/>
          <p:nvPr/>
        </p:nvSpPr>
        <p:spPr>
          <a:xfrm>
            <a:off x="387457" y="911572"/>
            <a:ext cx="8756543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Kategorie 1: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3 až 5 let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alespoň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1 x týdně</a:t>
            </a:r>
            <a:r>
              <a:rPr lang="cs-CZ" sz="9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trénink					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625,-</a:t>
            </a: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Kategorie 2: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6 až 23 let </a:t>
            </a:r>
            <a:r>
              <a:rPr lang="cs-CZ" sz="16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alespoň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1 x týdně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trénink				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1250,-</a:t>
            </a: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Kategorie 3: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6 až 10 let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alespoň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2 x týdně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trénink 				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2500,-</a:t>
            </a: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Kategorie 4: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008080"/>
                </a:highlight>
                <a:latin typeface="Calibri" panose="020F0502020204030204" pitchFamily="34" charset="0"/>
              </a:rPr>
              <a:t>11 až 23 let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alespoň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008080"/>
                </a:highlight>
                <a:latin typeface="Calibri" panose="020F0502020204030204" pitchFamily="34" charset="0"/>
              </a:rPr>
              <a:t>2 x týdně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trénink a zároveň se neúčastnící alespoň 6 oficiálních soutěží dle bodu 1.7. za posledních 24 měsíců předcházejících podání žádosti.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cs-CZ" sz="1600" dirty="0">
                <a:solidFill>
                  <a:srgbClr val="000000"/>
                </a:solidFill>
                <a:highlight>
                  <a:srgbClr val="008080"/>
                </a:highlight>
                <a:latin typeface="Calibri" panose="020F0502020204030204" pitchFamily="34" charset="0"/>
              </a:rPr>
              <a:t>20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008080"/>
                </a:highlight>
                <a:latin typeface="Calibri" panose="020F0502020204030204" pitchFamily="34" charset="0"/>
              </a:rPr>
              <a:t>00,-</a:t>
            </a: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Kategorie 5: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FF00FF"/>
                </a:highlight>
                <a:latin typeface="Calibri" panose="020F0502020204030204" pitchFamily="34" charset="0"/>
              </a:rPr>
              <a:t>11 až 17 let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alespoň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FF00FF"/>
                </a:highlight>
                <a:latin typeface="Calibri" panose="020F0502020204030204" pitchFamily="34" charset="0"/>
              </a:rPr>
              <a:t>2 x týdně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trénink + alespoň 6 oficiálních soutěží 	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FF00FF"/>
                </a:highlight>
                <a:latin typeface="Calibri" panose="020F0502020204030204" pitchFamily="34" charset="0"/>
              </a:rPr>
              <a:t>3750,-</a:t>
            </a: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Kategorie 6: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C0C0C0"/>
                </a:highlight>
                <a:latin typeface="Calibri" panose="020F0502020204030204" pitchFamily="34" charset="0"/>
              </a:rPr>
              <a:t>18 až 23 let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alespoň 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C0C0C0"/>
                </a:highlight>
                <a:latin typeface="Calibri" panose="020F0502020204030204" pitchFamily="34" charset="0"/>
              </a:rPr>
              <a:t>2 x týdně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trénink + alespoň 6 oficiálních soutěží 	</a:t>
            </a:r>
            <a:r>
              <a:rPr lang="cs-CZ" sz="1600" b="0" i="0" u="none" strike="noStrike" baseline="0" dirty="0">
                <a:solidFill>
                  <a:srgbClr val="000000"/>
                </a:solidFill>
                <a:highlight>
                  <a:srgbClr val="C0C0C0"/>
                </a:highlight>
                <a:latin typeface="Calibri" panose="020F0502020204030204" pitchFamily="34" charset="0"/>
              </a:rPr>
              <a:t>2500,-</a:t>
            </a:r>
          </a:p>
          <a:p>
            <a:endParaRPr lang="cs-CZ" sz="1600" dirty="0">
              <a:solidFill>
                <a:srgbClr val="000000"/>
              </a:solidFill>
              <a:highlight>
                <a:srgbClr val="C0C0C0"/>
              </a:highlight>
              <a:latin typeface="Calibri" panose="020F0502020204030204" pitchFamily="34" charset="0"/>
            </a:endParaRPr>
          </a:p>
          <a:p>
            <a:endParaRPr lang="cs-CZ" sz="105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Pozn: při překročení alokace poměrně sníží všechny přijaté žádosti ve stejném poměru</a:t>
            </a:r>
            <a:endParaRPr lang="cs-CZ" sz="1050" i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4083C91-53D9-447D-9085-A081BF0FA71D}"/>
              </a:ext>
            </a:extLst>
          </p:cNvPr>
          <p:cNvSpPr/>
          <p:nvPr/>
        </p:nvSpPr>
        <p:spPr>
          <a:xfrm>
            <a:off x="387457" y="157655"/>
            <a:ext cx="8157453" cy="575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Model výpočtu – počet S ke dni podání žádosti</a:t>
            </a:r>
          </a:p>
        </p:txBody>
      </p:sp>
    </p:spTree>
    <p:extLst>
      <p:ext uri="{BB962C8B-B14F-4D97-AF65-F5344CB8AC3E}">
        <p14:creationId xmlns:p14="http://schemas.microsoft.com/office/powerpoint/2010/main" val="179059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19D355-356B-44AF-9FB6-0F8A1700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83" y="-199122"/>
            <a:ext cx="7886700" cy="994172"/>
          </a:xfrm>
        </p:spPr>
        <p:txBody>
          <a:bodyPr/>
          <a:lstStyle/>
          <a:p>
            <a:r>
              <a:rPr lang="cs-CZ" dirty="0"/>
              <a:t>Podání žádosti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3A0D06-6C26-485A-8F4A-3B06F67EB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13" y="623019"/>
            <a:ext cx="7606840" cy="45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2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19D355-356B-44AF-9FB6-0F8A1700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83" y="-199122"/>
            <a:ext cx="7886700" cy="994172"/>
          </a:xfrm>
        </p:spPr>
        <p:txBody>
          <a:bodyPr/>
          <a:lstStyle/>
          <a:p>
            <a:r>
              <a:rPr lang="cs-CZ" dirty="0"/>
              <a:t>Podání žádosti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BB5993-6194-4EAC-BEF8-9ECC367B9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5215"/>
            <a:ext cx="9144000" cy="36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19D355-356B-44AF-9FB6-0F8A1700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Kritéria přijatelnosti žádosti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350D63-A8C2-45D0-BF24-1A11F3F03E36}"/>
              </a:ext>
            </a:extLst>
          </p:cNvPr>
          <p:cNvSpPr txBox="1"/>
          <p:nvPr/>
        </p:nvSpPr>
        <p:spPr>
          <a:xfrm>
            <a:off x="828817" y="1802958"/>
            <a:ext cx="7588585" cy="3507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Žádost podána v termínu</a:t>
            </a:r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Žádost podána oprávněnou osobou (ČP)</a:t>
            </a:r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Žadatel je (ČP):</a:t>
            </a:r>
          </a:p>
          <a:p>
            <a:pPr marL="6286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bezúhonný, </a:t>
            </a:r>
          </a:p>
          <a:p>
            <a:pPr marL="6286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/>
              <a:t>bezdlužný</a:t>
            </a:r>
            <a:r>
              <a:rPr lang="cs-CZ" sz="1600" dirty="0"/>
              <a:t>,</a:t>
            </a:r>
          </a:p>
          <a:p>
            <a:pPr marL="6286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není konkurz, úpadek, exekuce,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za poslední 3 roky – neporušil dotační podmínky, pravidla boje proti dopingu, neohrozil naplňování programu prevence ovlivňování výsledků sportovních soutěží (ČP)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Je zapsán v rejstříku a údaje jsou správné (kontrolní mechanismy)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Zákaz duplicitní úhrady (ČP)</a:t>
            </a:r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Se sportovci vykonává pravidelnou činnost v uvedené četnosti (ČP)</a:t>
            </a:r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9380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3D8B8B1E73704CACB2119E1C6D4CA4" ma:contentTypeVersion="10" ma:contentTypeDescription="Vytvoří nový dokument" ma:contentTypeScope="" ma:versionID="428c608c809742feaccc2cfb71c0315d">
  <xsd:schema xmlns:xsd="http://www.w3.org/2001/XMLSchema" xmlns:xs="http://www.w3.org/2001/XMLSchema" xmlns:p="http://schemas.microsoft.com/office/2006/metadata/properties" xmlns:ns2="c2dd9244-2547-4197-b4bd-e7d270d73f7a" targetNamespace="http://schemas.microsoft.com/office/2006/metadata/properties" ma:root="true" ma:fieldsID="97385df3ee0372c0978571ebf035949b" ns2:_="">
    <xsd:import namespace="c2dd9244-2547-4197-b4bd-e7d270d73f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d9244-2547-4197-b4bd-e7d270d73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E4FAB-FC26-4A28-8235-4E516E9E80E9}">
  <ds:schemaRefs>
    <ds:schemaRef ds:uri="http://purl.org/dc/elements/1.1/"/>
    <ds:schemaRef ds:uri="c2dd9244-2547-4197-b4bd-e7d270d73f7a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431739-22A4-454B-AD15-1389A2144E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D9B6AC-19A4-4995-8998-809B4C6BE8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d9244-2547-4197-b4bd-e7d270d73f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757</Words>
  <Application>Microsoft Office PowerPoint</Application>
  <PresentationFormat>Předvádění na obrazovce (16:9)</PresentationFormat>
  <Paragraphs>153</Paragraphs>
  <Slides>13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Poppins SemiBold</vt:lpstr>
      <vt:lpstr>Motiv Office</vt:lpstr>
      <vt:lpstr>Můj klub 2021</vt:lpstr>
      <vt:lpstr>Můj klub – základní info</vt:lpstr>
      <vt:lpstr>Hlavní změny – oproti předchozímu roku došlo: </vt:lpstr>
      <vt:lpstr>Podání žádosti – nové prostředí</vt:lpstr>
      <vt:lpstr>Oprávněný žadatel – sportovní organizace</vt:lpstr>
      <vt:lpstr>Prezentace aplikace PowerPoint</vt:lpstr>
      <vt:lpstr>Podání žádosti</vt:lpstr>
      <vt:lpstr>Podání žádosti</vt:lpstr>
      <vt:lpstr>Kritéria přijatelnosti žádosti</vt:lpstr>
      <vt:lpstr>Způsobilé / nezpůsobilé náklady</vt:lpstr>
      <vt:lpstr>Proces </vt:lpstr>
      <vt:lpstr>V rámci navázané spolupráce   prosíme zaslat údaje  na kontaktní osobu za střešní organizaci do 1.10.2020  na adresu holoubek@agenturasport.cz </vt:lpstr>
      <vt:lpstr>Děkujeme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Můj klub 2021</dc:title>
  <dc:creator>Barková Eva</dc:creator>
  <cp:lastModifiedBy>Holoubek Vojtěch</cp:lastModifiedBy>
  <cp:revision>7</cp:revision>
  <dcterms:created xsi:type="dcterms:W3CDTF">2020-09-29T22:58:43Z</dcterms:created>
  <dcterms:modified xsi:type="dcterms:W3CDTF">2020-10-15T12:12:07Z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0x010100273D8B8B1E73704CACB2119E1C6D4CA4</vt:lpwstr>
  </property>
</Properties>
</file>